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5" r:id="rId10"/>
    <p:sldId id="264" r:id="rId11"/>
    <p:sldId id="265" r:id="rId12"/>
    <p:sldId id="266" r:id="rId13"/>
    <p:sldId id="267" r:id="rId14"/>
    <p:sldId id="268" r:id="rId15"/>
    <p:sldId id="269" r:id="rId1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50"/>
    <a:srgbClr val="F4B183"/>
    <a:srgbClr val="2E3F3C"/>
    <a:srgbClr val="4F463D"/>
    <a:srgbClr val="F7DAAD"/>
    <a:srgbClr val="544F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45" d="100"/>
          <a:sy n="45" d="100"/>
        </p:scale>
        <p:origin x="2370" y="60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0834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3596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1406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150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7625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6036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993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1558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5115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715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0421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7F2D0-4BEB-4966-BC94-91BC6A59CF1C}" type="datetimeFigureOut">
              <a:rPr lang="pt-BR" smtClean="0"/>
              <a:t>13/05/2024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682C1-8538-479E-9EAC-038E738AB0A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2507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4000">
              <a:srgbClr val="F7DAAD"/>
            </a:gs>
            <a:gs pos="56000">
              <a:srgbClr val="4F463D"/>
            </a:gs>
            <a:gs pos="98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D648583-DC17-326D-0675-C3738C39A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7000"/>
            <a:ext cx="6858000" cy="66294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C52A371-C686-F193-4B83-CC0EEFD512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044" y="-21956"/>
            <a:ext cx="2688956" cy="268895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2122964E-958D-726F-714A-9A089BD56C0F}"/>
              </a:ext>
            </a:extLst>
          </p:cNvPr>
          <p:cNvSpPr txBox="1"/>
          <p:nvPr/>
        </p:nvSpPr>
        <p:spPr>
          <a:xfrm>
            <a:off x="211756" y="240632"/>
            <a:ext cx="45238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chemeClr val="accent2">
                    <a:lumMod val="50000"/>
                  </a:schemeClr>
                </a:solidFill>
              </a:rPr>
              <a:t>Explorando </a:t>
            </a:r>
            <a:r>
              <a:rPr lang="pt-BR" sz="3600" dirty="0" err="1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Strings</a:t>
            </a:r>
            <a:r>
              <a:rPr lang="pt-BR" sz="3600" dirty="0">
                <a:solidFill>
                  <a:schemeClr val="accent2">
                    <a:lumMod val="50000"/>
                  </a:schemeClr>
                </a:solidFill>
              </a:rPr>
              <a:t> em Java: Domine os </a:t>
            </a:r>
            <a:r>
              <a:rPr lang="pt-BR" sz="3600" dirty="0">
                <a:solidFill>
                  <a:schemeClr val="accent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Segredos</a:t>
            </a:r>
            <a:r>
              <a:rPr lang="pt-BR" sz="3600" dirty="0">
                <a:solidFill>
                  <a:schemeClr val="accent2">
                    <a:lumMod val="50000"/>
                  </a:schemeClr>
                </a:solidFill>
              </a:rPr>
              <a:t> da Programação Real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56427EB-CDBA-4042-DB85-5F9A2ED0D06A}"/>
              </a:ext>
            </a:extLst>
          </p:cNvPr>
          <p:cNvSpPr txBox="1"/>
          <p:nvPr/>
        </p:nvSpPr>
        <p:spPr>
          <a:xfrm>
            <a:off x="4673600" y="9480702"/>
            <a:ext cx="2105259" cy="369332"/>
          </a:xfrm>
          <a:prstGeom prst="rect">
            <a:avLst/>
          </a:prstGeom>
          <a:solidFill>
            <a:srgbClr val="2E3F3C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rgbClr val="00B050"/>
                </a:solidFill>
              </a:rPr>
              <a:t>RICARDO MARZANO</a:t>
            </a:r>
          </a:p>
        </p:txBody>
      </p:sp>
    </p:spTree>
    <p:extLst>
      <p:ext uri="{BB962C8B-B14F-4D97-AF65-F5344CB8AC3E}">
        <p14:creationId xmlns:p14="http://schemas.microsoft.com/office/powerpoint/2010/main" val="4190612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277CB49B-0726-4D9D-87F8-F27FD840EA25}"/>
              </a:ext>
            </a:extLst>
          </p:cNvPr>
          <p:cNvSpPr/>
          <p:nvPr/>
        </p:nvSpPr>
        <p:spPr>
          <a:xfrm rot="10800000">
            <a:off x="-577312" y="-433953"/>
            <a:ext cx="8012624" cy="734619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Diagonais Arredondados 4">
            <a:extLst>
              <a:ext uri="{FF2B5EF4-FFF2-40B4-BE49-F238E27FC236}">
                <a16:creationId xmlns:a16="http://schemas.microsoft.com/office/drawing/2014/main" id="{FDB0D89D-249E-4791-9AE9-A6A18E31CA79}"/>
              </a:ext>
            </a:extLst>
          </p:cNvPr>
          <p:cNvSpPr/>
          <p:nvPr/>
        </p:nvSpPr>
        <p:spPr>
          <a:xfrm>
            <a:off x="569563" y="6912245"/>
            <a:ext cx="5718874" cy="2993755"/>
          </a:xfrm>
          <a:prstGeom prst="round2Diag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22D2138-D60A-439A-BA82-CAC9A5D5298C}"/>
              </a:ext>
            </a:extLst>
          </p:cNvPr>
          <p:cNvSpPr txBox="1"/>
          <p:nvPr/>
        </p:nvSpPr>
        <p:spPr>
          <a:xfrm>
            <a:off x="1024823" y="4953000"/>
            <a:ext cx="480834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200" b="1" dirty="0">
                <a:solidFill>
                  <a:srgbClr val="00B050"/>
                </a:solidFill>
                <a:latin typeface="Aptos Narrow" panose="020B0004020202020204" pitchFamily="34" charset="0"/>
              </a:rPr>
              <a:t>CAPÍTULO 4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7E43642-6772-4DFD-9623-E06821B6B299}"/>
              </a:ext>
            </a:extLst>
          </p:cNvPr>
          <p:cNvSpPr txBox="1"/>
          <p:nvPr/>
        </p:nvSpPr>
        <p:spPr>
          <a:xfrm>
            <a:off x="740832" y="8105470"/>
            <a:ext cx="5376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00B050"/>
                </a:solidFill>
              </a:rPr>
              <a:t>Comparação de </a:t>
            </a:r>
            <a:r>
              <a:rPr lang="pt-BR" sz="3200" b="1" dirty="0" err="1">
                <a:solidFill>
                  <a:srgbClr val="00B050"/>
                </a:solidFill>
              </a:rPr>
              <a:t>Strings</a:t>
            </a:r>
            <a:endParaRPr lang="pt-BR" sz="3200" dirty="0">
              <a:solidFill>
                <a:srgbClr val="00B050"/>
              </a:solidFill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2093D0F8-45D6-4284-A4E3-FF96EA3967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00" y="1215755"/>
            <a:ext cx="4606200" cy="30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89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4501A0B-A271-48EB-9E68-292AE387919C}"/>
              </a:ext>
            </a:extLst>
          </p:cNvPr>
          <p:cNvSpPr txBox="1"/>
          <p:nvPr/>
        </p:nvSpPr>
        <p:spPr>
          <a:xfrm>
            <a:off x="1172183" y="2543634"/>
            <a:ext cx="45136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Para comparar </a:t>
            </a:r>
            <a:r>
              <a:rPr lang="pt-BR" sz="2400" dirty="0" err="1"/>
              <a:t>Strings</a:t>
            </a:r>
            <a:r>
              <a:rPr lang="pt-BR" sz="2400" dirty="0"/>
              <a:t> em Java, você não deve usar o operador ==, pois ele compara apenas as referências de objeto, não o conteúdo real das </a:t>
            </a:r>
            <a:r>
              <a:rPr lang="pt-BR" sz="2400" dirty="0" err="1"/>
              <a:t>Strings</a:t>
            </a:r>
            <a:r>
              <a:rPr lang="pt-BR" sz="2400" dirty="0"/>
              <a:t>. Em vez disso, você deve usar o método </a:t>
            </a:r>
            <a:r>
              <a:rPr lang="pt-BR" sz="2400" dirty="0" err="1"/>
              <a:t>equals</a:t>
            </a:r>
            <a:r>
              <a:rPr lang="pt-BR" sz="2400" dirty="0"/>
              <a:t>() ou </a:t>
            </a:r>
            <a:r>
              <a:rPr lang="pt-BR" sz="2400" dirty="0" err="1"/>
              <a:t>compareTo</a:t>
            </a:r>
            <a:r>
              <a:rPr lang="pt-BR" sz="2400" dirty="0"/>
              <a:t>(). Veja um exemplo: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0A79773-36C6-4B94-9313-0A1834C8DB05}"/>
              </a:ext>
            </a:extLst>
          </p:cNvPr>
          <p:cNvSpPr txBox="1"/>
          <p:nvPr/>
        </p:nvSpPr>
        <p:spPr>
          <a:xfrm>
            <a:off x="449451" y="402956"/>
            <a:ext cx="59668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/>
              <a:t>Capítulo 4: Comparação de </a:t>
            </a:r>
            <a:r>
              <a:rPr lang="pt-BR" sz="4400" b="1" dirty="0" err="1"/>
              <a:t>Strings</a:t>
            </a:r>
            <a:endParaRPr lang="pt-BR" sz="44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F4ED6881-97CC-431A-B377-C05A7CE31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84750"/>
            <a:ext cx="6858000" cy="2872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374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29D03B10-D72F-4988-824F-89BDF9AAC544}"/>
              </a:ext>
            </a:extLst>
          </p:cNvPr>
          <p:cNvSpPr/>
          <p:nvPr/>
        </p:nvSpPr>
        <p:spPr>
          <a:xfrm rot="10800000">
            <a:off x="-577312" y="-433953"/>
            <a:ext cx="8012624" cy="734619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Diagonais Arredondados 4">
            <a:extLst>
              <a:ext uri="{FF2B5EF4-FFF2-40B4-BE49-F238E27FC236}">
                <a16:creationId xmlns:a16="http://schemas.microsoft.com/office/drawing/2014/main" id="{5AFEFC24-BC56-49A5-86AD-BC775FE48D12}"/>
              </a:ext>
            </a:extLst>
          </p:cNvPr>
          <p:cNvSpPr/>
          <p:nvPr/>
        </p:nvSpPr>
        <p:spPr>
          <a:xfrm>
            <a:off x="569563" y="6912245"/>
            <a:ext cx="5718874" cy="2993755"/>
          </a:xfrm>
          <a:prstGeom prst="round2Diag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15139C-60B0-45FF-8A4C-16CDDB87CA39}"/>
              </a:ext>
            </a:extLst>
          </p:cNvPr>
          <p:cNvSpPr txBox="1"/>
          <p:nvPr/>
        </p:nvSpPr>
        <p:spPr>
          <a:xfrm>
            <a:off x="1024823" y="4953000"/>
            <a:ext cx="480834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200" b="1" dirty="0">
                <a:solidFill>
                  <a:srgbClr val="00B050"/>
                </a:solidFill>
                <a:latin typeface="Aptos Narrow" panose="020B0004020202020204" pitchFamily="34" charset="0"/>
              </a:rPr>
              <a:t>CAPÍTULO 5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A6B3551-3385-4172-974B-5555706476C5}"/>
              </a:ext>
            </a:extLst>
          </p:cNvPr>
          <p:cNvSpPr txBox="1"/>
          <p:nvPr/>
        </p:nvSpPr>
        <p:spPr>
          <a:xfrm>
            <a:off x="740831" y="7870513"/>
            <a:ext cx="53763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00B050"/>
                </a:solidFill>
              </a:rPr>
              <a:t>Classes Relacionadas a </a:t>
            </a:r>
            <a:r>
              <a:rPr lang="pt-BR" sz="3200" b="1" dirty="0" err="1">
                <a:solidFill>
                  <a:srgbClr val="00B050"/>
                </a:solidFill>
              </a:rPr>
              <a:t>Strings</a:t>
            </a:r>
            <a:r>
              <a:rPr lang="pt-BR" sz="3200" b="1" dirty="0">
                <a:solidFill>
                  <a:srgbClr val="00B050"/>
                </a:solidFill>
              </a:rPr>
              <a:t> em Java</a:t>
            </a:r>
            <a:endParaRPr lang="pt-BR" sz="3200" dirty="0">
              <a:solidFill>
                <a:srgbClr val="00B050"/>
              </a:solidFill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9426B42-F2C2-4AFA-833E-AEBFBB2C5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897" y="1215755"/>
            <a:ext cx="4606200" cy="30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91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B2DA770C-B225-427E-9547-BAFC5BEC4A02}"/>
              </a:ext>
            </a:extLst>
          </p:cNvPr>
          <p:cNvSpPr txBox="1"/>
          <p:nvPr/>
        </p:nvSpPr>
        <p:spPr>
          <a:xfrm>
            <a:off x="0" y="3280293"/>
            <a:ext cx="68580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Java fornece várias classes relacionadas a </a:t>
            </a:r>
            <a:r>
              <a:rPr lang="pt-BR" sz="2400" dirty="0" err="1"/>
              <a:t>Strings</a:t>
            </a:r>
            <a:r>
              <a:rPr lang="pt-BR" sz="2400" dirty="0"/>
              <a:t> que são úteis para diferentes finalidades:</a:t>
            </a:r>
          </a:p>
          <a:p>
            <a:pPr algn="ctr"/>
            <a:endParaRPr lang="pt-BR" sz="2400" dirty="0"/>
          </a:p>
          <a:p>
            <a:pPr algn="ctr"/>
            <a:r>
              <a:rPr lang="pt-BR" sz="2400" b="1" dirty="0" err="1"/>
              <a:t>StringBuilder</a:t>
            </a:r>
            <a:r>
              <a:rPr lang="pt-BR" sz="2400" b="1" dirty="0"/>
              <a:t>:</a:t>
            </a:r>
            <a:r>
              <a:rPr lang="pt-BR" sz="2400" dirty="0"/>
              <a:t> Usado para manipular </a:t>
            </a:r>
            <a:r>
              <a:rPr lang="pt-BR" sz="2400" dirty="0" err="1"/>
              <a:t>Strings</a:t>
            </a:r>
            <a:r>
              <a:rPr lang="pt-BR" sz="2400" dirty="0"/>
              <a:t> mutáveis de forma eficiente.</a:t>
            </a:r>
          </a:p>
          <a:p>
            <a:pPr algn="ctr"/>
            <a:r>
              <a:rPr lang="pt-BR" sz="2400" dirty="0"/>
              <a:t>    </a:t>
            </a:r>
            <a:r>
              <a:rPr lang="pt-BR" sz="2400" b="1" dirty="0" err="1"/>
              <a:t>StringBuffer</a:t>
            </a:r>
            <a:r>
              <a:rPr lang="pt-BR" sz="2400" b="1" dirty="0"/>
              <a:t>:</a:t>
            </a:r>
            <a:r>
              <a:rPr lang="pt-BR" sz="2400" dirty="0"/>
              <a:t> Similar ao </a:t>
            </a:r>
            <a:r>
              <a:rPr lang="pt-BR" sz="2400" dirty="0" err="1"/>
              <a:t>StringBuilder</a:t>
            </a:r>
            <a:r>
              <a:rPr lang="pt-BR" sz="2400" dirty="0"/>
              <a:t>, mas é thread-safe, o que significa que pode ser usado em ambientes </a:t>
            </a:r>
            <a:r>
              <a:rPr lang="pt-BR" sz="2400" dirty="0" err="1"/>
              <a:t>multithread</a:t>
            </a:r>
            <a:r>
              <a:rPr lang="pt-BR" sz="2400" dirty="0"/>
              <a:t>.</a:t>
            </a:r>
          </a:p>
          <a:p>
            <a:pPr algn="ctr"/>
            <a:r>
              <a:rPr lang="pt-BR" sz="2400" dirty="0"/>
              <a:t>    </a:t>
            </a:r>
            <a:r>
              <a:rPr lang="pt-BR" sz="2400" b="1" dirty="0" err="1"/>
              <a:t>StringTokenizer</a:t>
            </a:r>
            <a:r>
              <a:rPr lang="pt-BR" sz="2400" b="1" dirty="0"/>
              <a:t>:</a:t>
            </a:r>
            <a:r>
              <a:rPr lang="pt-BR" sz="2400" dirty="0"/>
              <a:t> Usado para dividir </a:t>
            </a:r>
            <a:r>
              <a:rPr lang="pt-BR" sz="2400" dirty="0" err="1"/>
              <a:t>Strings</a:t>
            </a:r>
            <a:r>
              <a:rPr lang="pt-BR" sz="2400" dirty="0"/>
              <a:t> em tokens.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dirty="0"/>
              <a:t>Essas classes oferecem funcionalidades adicionais para manipular texto de maneira eficiente e flexível.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09C05F5-9EA9-46E5-999E-80833F8984FE}"/>
              </a:ext>
            </a:extLst>
          </p:cNvPr>
          <p:cNvSpPr txBox="1"/>
          <p:nvPr/>
        </p:nvSpPr>
        <p:spPr>
          <a:xfrm>
            <a:off x="449451" y="402956"/>
            <a:ext cx="59668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/>
              <a:t>Capítulo 5: Classes Relacionadas a </a:t>
            </a:r>
            <a:r>
              <a:rPr lang="pt-BR" sz="4800" b="1" dirty="0" err="1"/>
              <a:t>Strings</a:t>
            </a:r>
            <a:r>
              <a:rPr lang="pt-BR" sz="4800" b="1" dirty="0"/>
              <a:t> em Java</a:t>
            </a:r>
            <a:endParaRPr lang="pt-BR" sz="4800" dirty="0"/>
          </a:p>
        </p:txBody>
      </p:sp>
    </p:spTree>
    <p:extLst>
      <p:ext uri="{BB962C8B-B14F-4D97-AF65-F5344CB8AC3E}">
        <p14:creationId xmlns:p14="http://schemas.microsoft.com/office/powerpoint/2010/main" val="1648315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55FD179E-5DD7-429B-B8AA-CA636692BA5E}"/>
              </a:ext>
            </a:extLst>
          </p:cNvPr>
          <p:cNvSpPr/>
          <p:nvPr/>
        </p:nvSpPr>
        <p:spPr>
          <a:xfrm rot="10800000">
            <a:off x="-577312" y="-433953"/>
            <a:ext cx="8012624" cy="734619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2C6D524-025B-4E70-A768-BB7940FAC4BD}"/>
              </a:ext>
            </a:extLst>
          </p:cNvPr>
          <p:cNvSpPr txBox="1"/>
          <p:nvPr/>
        </p:nvSpPr>
        <p:spPr>
          <a:xfrm>
            <a:off x="1024823" y="4953000"/>
            <a:ext cx="480834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200" b="1" dirty="0">
                <a:solidFill>
                  <a:srgbClr val="00B050"/>
                </a:solidFill>
                <a:latin typeface="Aptos Narrow" panose="020B0004020202020204" pitchFamily="34" charset="0"/>
              </a:rPr>
              <a:t>CONCLUSÃO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11739F58-9753-44D4-AFB0-9CC56B74D4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63" y="1199707"/>
            <a:ext cx="4606200" cy="30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377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42A63DB-E70E-4880-8E2B-B86823DA17F3}"/>
              </a:ext>
            </a:extLst>
          </p:cNvPr>
          <p:cNvSpPr txBox="1"/>
          <p:nvPr/>
        </p:nvSpPr>
        <p:spPr>
          <a:xfrm>
            <a:off x="1172183" y="2690842"/>
            <a:ext cx="45136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Neste ebook, exploramos os conceitos essenciais das </a:t>
            </a:r>
            <a:r>
              <a:rPr lang="pt-BR" sz="2400" dirty="0" err="1"/>
              <a:t>Strings</a:t>
            </a:r>
            <a:r>
              <a:rPr lang="pt-BR" sz="2400" dirty="0"/>
              <a:t> em Java, desde sua declaração até operações avançadas de manipulação de texto. Esperamos que você tenha adquirido uma compreensão sólida desses conceitos e esteja pronto para aplicá-los em seus projetos Java. Continue praticando e explorando para aprimorar suas habilidades de programação.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885003A-074A-414C-B0AE-7BB064378EBD}"/>
              </a:ext>
            </a:extLst>
          </p:cNvPr>
          <p:cNvSpPr txBox="1"/>
          <p:nvPr/>
        </p:nvSpPr>
        <p:spPr>
          <a:xfrm>
            <a:off x="449451" y="402956"/>
            <a:ext cx="59668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/>
              <a:t>Conclusão</a:t>
            </a:r>
            <a:endParaRPr lang="pt-BR" sz="4800" dirty="0"/>
          </a:p>
        </p:txBody>
      </p:sp>
    </p:spTree>
    <p:extLst>
      <p:ext uri="{BB962C8B-B14F-4D97-AF65-F5344CB8AC3E}">
        <p14:creationId xmlns:p14="http://schemas.microsoft.com/office/powerpoint/2010/main" val="2124506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06D49069-A675-9066-DBCF-3FD9576180BB}"/>
              </a:ext>
            </a:extLst>
          </p:cNvPr>
          <p:cNvSpPr txBox="1"/>
          <p:nvPr/>
        </p:nvSpPr>
        <p:spPr>
          <a:xfrm>
            <a:off x="681925" y="604434"/>
            <a:ext cx="53624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>
                <a:latin typeface="MS Reference Sans Serif" panose="020B0604030504040204" pitchFamily="34" charset="0"/>
              </a:rPr>
              <a:t>Introdução</a:t>
            </a:r>
            <a:endParaRPr lang="pt-BR" sz="4000" dirty="0">
              <a:latin typeface="MS Reference Sans Serif" panose="020B060403050404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81800E6-B636-201D-C9B7-70838DEB9BEB}"/>
              </a:ext>
            </a:extLst>
          </p:cNvPr>
          <p:cNvSpPr txBox="1"/>
          <p:nvPr/>
        </p:nvSpPr>
        <p:spPr>
          <a:xfrm>
            <a:off x="1022889" y="2875508"/>
            <a:ext cx="502145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As </a:t>
            </a:r>
            <a:r>
              <a:rPr lang="pt-BR" sz="2400" dirty="0" err="1"/>
              <a:t>Strings</a:t>
            </a:r>
            <a:r>
              <a:rPr lang="pt-BR" sz="2400" dirty="0"/>
              <a:t> são uma parte fundamental da programação em Java, permitindo a manipulação de texto de forma eficiente e flexível. Neste ebook, vamos explorar os conceitos essenciais das </a:t>
            </a:r>
            <a:r>
              <a:rPr lang="pt-BR" sz="2400" dirty="0" err="1"/>
              <a:t>Strings</a:t>
            </a:r>
            <a:r>
              <a:rPr lang="pt-BR" sz="2400" dirty="0"/>
              <a:t> em Java, desde sua declaração até operações avançadas de manipulação de texto. Prepare-se para dominar o poder das </a:t>
            </a:r>
            <a:r>
              <a:rPr lang="pt-BR" sz="2400" dirty="0" err="1"/>
              <a:t>Strings</a:t>
            </a:r>
            <a:r>
              <a:rPr lang="pt-BR" sz="2400" dirty="0"/>
              <a:t> e aprimorar suas habilidades de programação Java.</a:t>
            </a:r>
          </a:p>
        </p:txBody>
      </p:sp>
    </p:spTree>
    <p:extLst>
      <p:ext uri="{BB962C8B-B14F-4D97-AF65-F5344CB8AC3E}">
        <p14:creationId xmlns:p14="http://schemas.microsoft.com/office/powerpoint/2010/main" val="3957554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8000">
              <a:srgbClr val="F7DAAD"/>
            </a:gs>
            <a:gs pos="72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ângulo isósceles 3">
            <a:extLst>
              <a:ext uri="{FF2B5EF4-FFF2-40B4-BE49-F238E27FC236}">
                <a16:creationId xmlns:a16="http://schemas.microsoft.com/office/drawing/2014/main" id="{2C742063-55B4-C904-01C1-8273C6B40363}"/>
              </a:ext>
            </a:extLst>
          </p:cNvPr>
          <p:cNvSpPr/>
          <p:nvPr/>
        </p:nvSpPr>
        <p:spPr>
          <a:xfrm rot="10800000">
            <a:off x="-577312" y="-433953"/>
            <a:ext cx="8012624" cy="734619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: Cantos Diagonais Arredondados 4">
            <a:extLst>
              <a:ext uri="{FF2B5EF4-FFF2-40B4-BE49-F238E27FC236}">
                <a16:creationId xmlns:a16="http://schemas.microsoft.com/office/drawing/2014/main" id="{D452BC36-5A45-3669-2A1A-9AF2687879F5}"/>
              </a:ext>
            </a:extLst>
          </p:cNvPr>
          <p:cNvSpPr/>
          <p:nvPr/>
        </p:nvSpPr>
        <p:spPr>
          <a:xfrm>
            <a:off x="569563" y="6912245"/>
            <a:ext cx="5718874" cy="2993755"/>
          </a:xfrm>
          <a:prstGeom prst="round2Diag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9FFF39A-4A7D-A2B5-D785-F01540C5267F}"/>
              </a:ext>
            </a:extLst>
          </p:cNvPr>
          <p:cNvSpPr txBox="1"/>
          <p:nvPr/>
        </p:nvSpPr>
        <p:spPr>
          <a:xfrm>
            <a:off x="1024823" y="4953000"/>
            <a:ext cx="480834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200" b="1" dirty="0">
                <a:solidFill>
                  <a:srgbClr val="00B050"/>
                </a:solidFill>
                <a:latin typeface="Aptos Narrow" panose="020B0004020202020204" pitchFamily="34" charset="0"/>
              </a:rPr>
              <a:t>CAPÍTULO</a:t>
            </a:r>
            <a:r>
              <a:rPr lang="pt-BR" sz="4000" b="1" dirty="0">
                <a:solidFill>
                  <a:srgbClr val="00B050"/>
                </a:solidFill>
                <a:latin typeface="Aptos Narrow" panose="020B0004020202020204" pitchFamily="34" charset="0"/>
              </a:rPr>
              <a:t> </a:t>
            </a:r>
            <a:r>
              <a:rPr lang="pt-BR" sz="6200" b="1" dirty="0">
                <a:solidFill>
                  <a:srgbClr val="00B050"/>
                </a:solidFill>
                <a:latin typeface="Aptos Narrow" panose="020B0004020202020204" pitchFamily="34" charset="0"/>
              </a:rPr>
              <a:t>1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ED7F03A-BA1B-E11F-8162-BE0171E87AC6}"/>
              </a:ext>
            </a:extLst>
          </p:cNvPr>
          <p:cNvSpPr txBox="1"/>
          <p:nvPr/>
        </p:nvSpPr>
        <p:spPr>
          <a:xfrm>
            <a:off x="740832" y="8105470"/>
            <a:ext cx="5376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00B050"/>
                </a:solidFill>
              </a:rPr>
              <a:t>Conceitos Básicos das </a:t>
            </a:r>
            <a:r>
              <a:rPr lang="pt-BR" sz="3200" b="1" dirty="0" err="1">
                <a:solidFill>
                  <a:srgbClr val="00B050"/>
                </a:solidFill>
              </a:rPr>
              <a:t>Strings</a:t>
            </a:r>
            <a:endParaRPr lang="pt-BR" sz="3200" dirty="0">
              <a:solidFill>
                <a:srgbClr val="00B050"/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0B9FA2E-5E0F-4FCC-96A4-82F7746A7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051" y="1215755"/>
            <a:ext cx="4603898" cy="3069265"/>
          </a:xfrm>
          <a:prstGeom prst="rect">
            <a:avLst/>
          </a:prstGeom>
          <a:ln>
            <a:solidFill>
              <a:srgbClr val="F4B183"/>
            </a:solidFill>
          </a:ln>
        </p:spPr>
      </p:pic>
    </p:spTree>
    <p:extLst>
      <p:ext uri="{BB962C8B-B14F-4D97-AF65-F5344CB8AC3E}">
        <p14:creationId xmlns:p14="http://schemas.microsoft.com/office/powerpoint/2010/main" val="3939581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5F3E4B5-6744-210E-EA72-4997D01E7772}"/>
              </a:ext>
            </a:extLst>
          </p:cNvPr>
          <p:cNvSpPr txBox="1"/>
          <p:nvPr/>
        </p:nvSpPr>
        <p:spPr>
          <a:xfrm>
            <a:off x="1172183" y="3237762"/>
            <a:ext cx="45136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/>
              <a:t>As </a:t>
            </a:r>
            <a:r>
              <a:rPr lang="pt-BR" sz="2400" dirty="0" err="1"/>
              <a:t>Strings</a:t>
            </a:r>
            <a:r>
              <a:rPr lang="pt-BR" sz="2400" dirty="0"/>
              <a:t> em Java são objetos que representam sequências de caracteres. Elas são imutáveis, ou seja, uma vez criadas, não podem ser modificadas. Para declarar uma </a:t>
            </a:r>
            <a:r>
              <a:rPr lang="pt-BR" sz="2400" dirty="0" err="1"/>
              <a:t>String</a:t>
            </a:r>
            <a:r>
              <a:rPr lang="pt-BR" sz="2400" dirty="0"/>
              <a:t>, utilize a seguinte sintaxe: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8D7C9B7-0BF5-1A30-CFA4-A94D053B91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8238"/>
            <a:ext cx="6858000" cy="2315688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1E161BD-1C69-B5B2-5E20-CC878CA9DFC0}"/>
              </a:ext>
            </a:extLst>
          </p:cNvPr>
          <p:cNvSpPr txBox="1"/>
          <p:nvPr/>
        </p:nvSpPr>
        <p:spPr>
          <a:xfrm>
            <a:off x="449451" y="402956"/>
            <a:ext cx="59668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/>
              <a:t>Capítulo 1: Conceitos Básicos das </a:t>
            </a:r>
            <a:r>
              <a:rPr lang="pt-BR" sz="4800" b="1" dirty="0" err="1"/>
              <a:t>Strings</a:t>
            </a:r>
            <a:endParaRPr lang="pt-BR" sz="4800" dirty="0"/>
          </a:p>
        </p:txBody>
      </p:sp>
    </p:spTree>
    <p:extLst>
      <p:ext uri="{BB962C8B-B14F-4D97-AF65-F5344CB8AC3E}">
        <p14:creationId xmlns:p14="http://schemas.microsoft.com/office/powerpoint/2010/main" val="3467723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>
            <a:extLst>
              <a:ext uri="{FF2B5EF4-FFF2-40B4-BE49-F238E27FC236}">
                <a16:creationId xmlns:a16="http://schemas.microsoft.com/office/drawing/2014/main" id="{8C0F2F85-9F3E-4017-9C9D-0DD59B04A5AC}"/>
              </a:ext>
            </a:extLst>
          </p:cNvPr>
          <p:cNvSpPr/>
          <p:nvPr/>
        </p:nvSpPr>
        <p:spPr>
          <a:xfrm rot="10800000">
            <a:off x="-577312" y="-433953"/>
            <a:ext cx="8012624" cy="734619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: Cantos Diagonais Arredondados 2">
            <a:extLst>
              <a:ext uri="{FF2B5EF4-FFF2-40B4-BE49-F238E27FC236}">
                <a16:creationId xmlns:a16="http://schemas.microsoft.com/office/drawing/2014/main" id="{2B4AB67D-CF6B-45BA-95FA-F66A54B5A060}"/>
              </a:ext>
            </a:extLst>
          </p:cNvPr>
          <p:cNvSpPr/>
          <p:nvPr/>
        </p:nvSpPr>
        <p:spPr>
          <a:xfrm>
            <a:off x="569563" y="6912245"/>
            <a:ext cx="5718874" cy="2993755"/>
          </a:xfrm>
          <a:prstGeom prst="round2Diag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A727FBB-EF3E-4458-B1DF-4055C0E35532}"/>
              </a:ext>
            </a:extLst>
          </p:cNvPr>
          <p:cNvSpPr txBox="1"/>
          <p:nvPr/>
        </p:nvSpPr>
        <p:spPr>
          <a:xfrm>
            <a:off x="1024823" y="4953000"/>
            <a:ext cx="480834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200" b="1" dirty="0">
                <a:solidFill>
                  <a:srgbClr val="00B050"/>
                </a:solidFill>
                <a:latin typeface="Aptos Narrow" panose="020B0004020202020204" pitchFamily="34" charset="0"/>
              </a:rPr>
              <a:t>CAPÍTULO</a:t>
            </a:r>
            <a:r>
              <a:rPr lang="pt-BR" sz="4000" b="1" dirty="0">
                <a:solidFill>
                  <a:srgbClr val="00B050"/>
                </a:solidFill>
                <a:latin typeface="Aptos Narrow" panose="020B0004020202020204" pitchFamily="34" charset="0"/>
              </a:rPr>
              <a:t> </a:t>
            </a:r>
            <a:r>
              <a:rPr lang="pt-BR" sz="6200" b="1" dirty="0">
                <a:solidFill>
                  <a:srgbClr val="00B050"/>
                </a:solidFill>
                <a:latin typeface="Aptos Narrow" panose="020B0004020202020204" pitchFamily="34" charset="0"/>
              </a:rPr>
              <a:t>2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1850509-BCE5-43D2-8F3B-887A10998087}"/>
              </a:ext>
            </a:extLst>
          </p:cNvPr>
          <p:cNvSpPr txBox="1"/>
          <p:nvPr/>
        </p:nvSpPr>
        <p:spPr>
          <a:xfrm>
            <a:off x="740832" y="8105470"/>
            <a:ext cx="5376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00B050"/>
                </a:solidFill>
              </a:rPr>
              <a:t>Concatenação de </a:t>
            </a:r>
            <a:r>
              <a:rPr lang="pt-BR" sz="3200" b="1" dirty="0" err="1">
                <a:solidFill>
                  <a:srgbClr val="00B050"/>
                </a:solidFill>
              </a:rPr>
              <a:t>Strings</a:t>
            </a:r>
            <a:endParaRPr lang="pt-BR" sz="3200" dirty="0">
              <a:solidFill>
                <a:srgbClr val="00B050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0C10F8B-82BE-4CC2-A47A-1001D7C9B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897" y="1215755"/>
            <a:ext cx="4606199" cy="30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99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EA644A4-14A6-40E9-A314-0A7ABFA028C6}"/>
              </a:ext>
            </a:extLst>
          </p:cNvPr>
          <p:cNvSpPr txBox="1"/>
          <p:nvPr/>
        </p:nvSpPr>
        <p:spPr>
          <a:xfrm>
            <a:off x="1172183" y="3237762"/>
            <a:ext cx="45136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/>
              <a:t>A concatenação de Strings é a operação de combinar duas ou mais Strings em uma única String. Em Java, isso pode ser feito usando o operador +. Veja um exemplo:</a:t>
            </a:r>
            <a:endParaRPr lang="pt-BR" sz="24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9A88E8C-3FC1-4756-899B-B7379DF1AC9A}"/>
              </a:ext>
            </a:extLst>
          </p:cNvPr>
          <p:cNvSpPr txBox="1"/>
          <p:nvPr/>
        </p:nvSpPr>
        <p:spPr>
          <a:xfrm>
            <a:off x="449451" y="402956"/>
            <a:ext cx="59668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/>
              <a:t>Capítulo 2: Concatenação de </a:t>
            </a:r>
            <a:r>
              <a:rPr lang="pt-BR" sz="4400" b="1" dirty="0" err="1"/>
              <a:t>Strings</a:t>
            </a:r>
            <a:endParaRPr lang="pt-BR" sz="4400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803152C-67FC-48AC-81F7-F3033CA52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9586"/>
            <a:ext cx="6858000" cy="301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560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ângulo isósceles 1">
            <a:extLst>
              <a:ext uri="{FF2B5EF4-FFF2-40B4-BE49-F238E27FC236}">
                <a16:creationId xmlns:a16="http://schemas.microsoft.com/office/drawing/2014/main" id="{7A4BE819-6021-4B87-913F-0F1786DDA1CA}"/>
              </a:ext>
            </a:extLst>
          </p:cNvPr>
          <p:cNvSpPr/>
          <p:nvPr/>
        </p:nvSpPr>
        <p:spPr>
          <a:xfrm rot="10800000">
            <a:off x="-577312" y="-433953"/>
            <a:ext cx="8012624" cy="734619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: Cantos Diagonais Arredondados 2">
            <a:extLst>
              <a:ext uri="{FF2B5EF4-FFF2-40B4-BE49-F238E27FC236}">
                <a16:creationId xmlns:a16="http://schemas.microsoft.com/office/drawing/2014/main" id="{07BEF662-3BDE-4989-835B-52CB5BB9A60E}"/>
              </a:ext>
            </a:extLst>
          </p:cNvPr>
          <p:cNvSpPr/>
          <p:nvPr/>
        </p:nvSpPr>
        <p:spPr>
          <a:xfrm>
            <a:off x="569563" y="6912245"/>
            <a:ext cx="5718874" cy="2993755"/>
          </a:xfrm>
          <a:prstGeom prst="round2Diag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65D7DE3-875D-4E97-AC4D-48C3312B02E9}"/>
              </a:ext>
            </a:extLst>
          </p:cNvPr>
          <p:cNvSpPr txBox="1"/>
          <p:nvPr/>
        </p:nvSpPr>
        <p:spPr>
          <a:xfrm>
            <a:off x="1024823" y="4953000"/>
            <a:ext cx="480834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200" b="1" dirty="0">
                <a:solidFill>
                  <a:srgbClr val="00B050"/>
                </a:solidFill>
                <a:latin typeface="Aptos Narrow" panose="020B0004020202020204" pitchFamily="34" charset="0"/>
              </a:rPr>
              <a:t>CAPÍTULO</a:t>
            </a:r>
            <a:r>
              <a:rPr lang="pt-BR" sz="4000" b="1" dirty="0">
                <a:solidFill>
                  <a:srgbClr val="00B050"/>
                </a:solidFill>
                <a:latin typeface="Aptos Narrow" panose="020B0004020202020204" pitchFamily="34" charset="0"/>
              </a:rPr>
              <a:t> </a:t>
            </a:r>
            <a:r>
              <a:rPr lang="pt-BR" sz="6200" b="1" dirty="0">
                <a:solidFill>
                  <a:srgbClr val="00B050"/>
                </a:solidFill>
                <a:latin typeface="Aptos Narrow" panose="020B0004020202020204" pitchFamily="34" charset="0"/>
              </a:rPr>
              <a:t>3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51E53B9-C251-4D20-A423-BE4992A3651D}"/>
              </a:ext>
            </a:extLst>
          </p:cNvPr>
          <p:cNvSpPr txBox="1"/>
          <p:nvPr/>
        </p:nvSpPr>
        <p:spPr>
          <a:xfrm>
            <a:off x="740834" y="8023344"/>
            <a:ext cx="53763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00B050"/>
                </a:solidFill>
              </a:rPr>
              <a:t>Métodos de Manipulação de </a:t>
            </a:r>
            <a:r>
              <a:rPr lang="pt-BR" sz="3200" b="1" dirty="0" err="1">
                <a:solidFill>
                  <a:srgbClr val="00B050"/>
                </a:solidFill>
              </a:rPr>
              <a:t>Strings</a:t>
            </a:r>
            <a:endParaRPr lang="pt-BR" sz="3200" dirty="0">
              <a:solidFill>
                <a:srgbClr val="00B050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BF42DA1-1548-4B84-A34F-45DB703D4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900" y="1215755"/>
            <a:ext cx="4606200" cy="30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425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F9BB200-E525-4EFB-A3BA-DD2C8C11EB4D}"/>
              </a:ext>
            </a:extLst>
          </p:cNvPr>
          <p:cNvSpPr txBox="1"/>
          <p:nvPr/>
        </p:nvSpPr>
        <p:spPr>
          <a:xfrm>
            <a:off x="0" y="2940050"/>
            <a:ext cx="68580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err="1"/>
              <a:t>JAva</a:t>
            </a:r>
            <a:r>
              <a:rPr lang="pt-BR" sz="2400" dirty="0"/>
              <a:t> fornece uma variedade de métodos para manipular </a:t>
            </a:r>
            <a:r>
              <a:rPr lang="pt-BR" sz="2400" dirty="0" err="1"/>
              <a:t>Strings</a:t>
            </a:r>
            <a:r>
              <a:rPr lang="pt-BR" sz="2400" dirty="0"/>
              <a:t>. Alguns dos métodos mais comuns incluem:</a:t>
            </a:r>
          </a:p>
          <a:p>
            <a:pPr algn="ctr"/>
            <a:endParaRPr lang="pt-BR" sz="2400" dirty="0"/>
          </a:p>
          <a:p>
            <a:pPr algn="ctr"/>
            <a:r>
              <a:rPr lang="pt-BR" sz="2400" dirty="0"/>
              <a:t>    </a:t>
            </a:r>
            <a:r>
              <a:rPr lang="pt-BR" sz="2400" dirty="0" err="1"/>
              <a:t>length</a:t>
            </a:r>
            <a:r>
              <a:rPr lang="pt-BR" sz="2400" dirty="0"/>
              <a:t>(): Retorna o comprimento da </a:t>
            </a:r>
            <a:r>
              <a:rPr lang="pt-BR" sz="2400" dirty="0" err="1"/>
              <a:t>String</a:t>
            </a:r>
            <a:r>
              <a:rPr lang="pt-BR" sz="2400" dirty="0"/>
              <a:t>.</a:t>
            </a:r>
          </a:p>
          <a:p>
            <a:pPr algn="ctr"/>
            <a:r>
              <a:rPr lang="pt-BR" sz="2400" dirty="0"/>
              <a:t>    </a:t>
            </a:r>
            <a:r>
              <a:rPr lang="pt-BR" sz="2400" dirty="0" err="1"/>
              <a:t>toUpperCase</a:t>
            </a:r>
            <a:r>
              <a:rPr lang="pt-BR" sz="2400" dirty="0"/>
              <a:t>(): Converte a </a:t>
            </a:r>
            <a:r>
              <a:rPr lang="pt-BR" sz="2400" dirty="0" err="1"/>
              <a:t>String</a:t>
            </a:r>
            <a:r>
              <a:rPr lang="pt-BR" sz="2400" dirty="0"/>
              <a:t> para letras maiúsculas.</a:t>
            </a:r>
          </a:p>
          <a:p>
            <a:pPr algn="ctr"/>
            <a:r>
              <a:rPr lang="pt-BR" sz="2400" dirty="0"/>
              <a:t>    </a:t>
            </a:r>
            <a:r>
              <a:rPr lang="pt-BR" sz="2400" dirty="0" err="1"/>
              <a:t>toLowerCase</a:t>
            </a:r>
            <a:r>
              <a:rPr lang="pt-BR" sz="2400" dirty="0"/>
              <a:t>(): Converte a </a:t>
            </a:r>
            <a:r>
              <a:rPr lang="pt-BR" sz="2400" dirty="0" err="1"/>
              <a:t>String</a:t>
            </a:r>
            <a:r>
              <a:rPr lang="pt-BR" sz="2400" dirty="0"/>
              <a:t> para letras minúsculas.</a:t>
            </a:r>
          </a:p>
          <a:p>
            <a:pPr algn="ctr"/>
            <a:r>
              <a:rPr lang="pt-BR" sz="2400" dirty="0"/>
              <a:t>    </a:t>
            </a:r>
            <a:r>
              <a:rPr lang="pt-BR" sz="2400" dirty="0" err="1"/>
              <a:t>charAt</a:t>
            </a:r>
            <a:r>
              <a:rPr lang="pt-BR" sz="2400" dirty="0"/>
              <a:t>(</a:t>
            </a:r>
            <a:r>
              <a:rPr lang="pt-BR" sz="2400" dirty="0" err="1"/>
              <a:t>int</a:t>
            </a:r>
            <a:r>
              <a:rPr lang="pt-BR" sz="2400" dirty="0"/>
              <a:t> index): Retorna o caractere na posição especificada.</a:t>
            </a:r>
          </a:p>
          <a:p>
            <a:pPr algn="ctr"/>
            <a:r>
              <a:rPr lang="pt-BR" sz="2400" dirty="0"/>
              <a:t>    </a:t>
            </a:r>
            <a:r>
              <a:rPr lang="pt-BR" sz="2400" dirty="0" err="1"/>
              <a:t>substring</a:t>
            </a:r>
            <a:r>
              <a:rPr lang="pt-BR" sz="2400" dirty="0"/>
              <a:t>(</a:t>
            </a:r>
            <a:r>
              <a:rPr lang="pt-BR" sz="2400" dirty="0" err="1"/>
              <a:t>int</a:t>
            </a:r>
            <a:r>
              <a:rPr lang="pt-BR" sz="2400" dirty="0"/>
              <a:t> </a:t>
            </a:r>
            <a:r>
              <a:rPr lang="pt-BR" sz="2400" dirty="0" err="1"/>
              <a:t>beginIndex</a:t>
            </a:r>
            <a:r>
              <a:rPr lang="pt-BR" sz="2400" dirty="0"/>
              <a:t>, </a:t>
            </a:r>
            <a:r>
              <a:rPr lang="pt-BR" sz="2400" dirty="0" err="1"/>
              <a:t>int</a:t>
            </a:r>
            <a:r>
              <a:rPr lang="pt-BR" sz="2400" dirty="0"/>
              <a:t> </a:t>
            </a:r>
            <a:r>
              <a:rPr lang="pt-BR" sz="2400" dirty="0" err="1"/>
              <a:t>endIndex</a:t>
            </a:r>
            <a:r>
              <a:rPr lang="pt-BR" sz="2400" dirty="0"/>
              <a:t>): Retorna uma parte da </a:t>
            </a:r>
            <a:r>
              <a:rPr lang="pt-BR" sz="2400" dirty="0" err="1"/>
              <a:t>String</a:t>
            </a:r>
            <a:r>
              <a:rPr lang="pt-BR" sz="2400" dirty="0"/>
              <a:t>, começando na posição </a:t>
            </a:r>
            <a:r>
              <a:rPr lang="pt-BR" sz="2400" dirty="0" err="1"/>
              <a:t>beginIndex</a:t>
            </a:r>
            <a:r>
              <a:rPr lang="pt-BR" sz="2400" dirty="0"/>
              <a:t> e indo até a posição </a:t>
            </a:r>
            <a:r>
              <a:rPr lang="pt-BR" sz="2400" dirty="0" err="1"/>
              <a:t>endIndex</a:t>
            </a:r>
            <a:r>
              <a:rPr lang="pt-BR" sz="2400" dirty="0"/>
              <a:t> - 1.</a:t>
            </a:r>
          </a:p>
          <a:p>
            <a:pPr algn="ctr"/>
            <a:endParaRPr lang="pt-BR" sz="2400" dirty="0"/>
          </a:p>
          <a:p>
            <a:pPr algn="ctr"/>
            <a:r>
              <a:rPr lang="pt-BR" sz="2400" dirty="0"/>
              <a:t>Veja exemplos de uso desses métodos: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F510152-C30D-4BF6-8885-9ACECA39D156}"/>
              </a:ext>
            </a:extLst>
          </p:cNvPr>
          <p:cNvSpPr txBox="1"/>
          <p:nvPr/>
        </p:nvSpPr>
        <p:spPr>
          <a:xfrm>
            <a:off x="449451" y="402956"/>
            <a:ext cx="59668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/>
              <a:t>Capítulo 3: Métodos de Manipulação de </a:t>
            </a:r>
            <a:r>
              <a:rPr lang="pt-BR" sz="4800" b="1" dirty="0" err="1"/>
              <a:t>Strings</a:t>
            </a:r>
            <a:endParaRPr lang="pt-BR" sz="4800" dirty="0"/>
          </a:p>
        </p:txBody>
      </p:sp>
    </p:spTree>
    <p:extLst>
      <p:ext uri="{BB962C8B-B14F-4D97-AF65-F5344CB8AC3E}">
        <p14:creationId xmlns:p14="http://schemas.microsoft.com/office/powerpoint/2010/main" val="4222248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E7BB8F9-EE85-48B8-8972-4DB1A8ED8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43446"/>
            <a:ext cx="6858000" cy="401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938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107</TotalTime>
  <Words>481</Words>
  <Application>Microsoft Office PowerPoint</Application>
  <PresentationFormat>Papel A4 (210 x 297 mm)</PresentationFormat>
  <Paragraphs>41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Aptos Narrow</vt:lpstr>
      <vt:lpstr>Arial</vt:lpstr>
      <vt:lpstr>Calibri</vt:lpstr>
      <vt:lpstr>Calibri Light</vt:lpstr>
      <vt:lpstr>MS Reference Sans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Ricardo</cp:lastModifiedBy>
  <cp:revision>15</cp:revision>
  <dcterms:created xsi:type="dcterms:W3CDTF">2024-05-11T00:53:29Z</dcterms:created>
  <dcterms:modified xsi:type="dcterms:W3CDTF">2024-05-13T18:40:29Z</dcterms:modified>
</cp:coreProperties>
</file>

<file path=docProps/thumbnail.jpeg>
</file>